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kirjs.com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>
            <a:off x="311708" y="363300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2000"/>
              <a:t>HyperScript</a:t>
            </a:r>
          </a:p>
        </p:txBody>
      </p:sp>
      <p:sp>
        <p:nvSpPr>
          <p:cNvPr id="56" name="Shape 56"/>
          <p:cNvSpPr txBox="1"/>
          <p:nvPr/>
        </p:nvSpPr>
        <p:spPr>
          <a:xfrm>
            <a:off x="4949875" y="2743875"/>
            <a:ext cx="39219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000"/>
              <a:t> </a:t>
            </a:r>
            <a:r>
              <a:rPr lang="en" sz="10000">
                <a:solidFill>
                  <a:srgbClr val="FFFFFF"/>
                </a:solidFill>
              </a:rPr>
              <a:t>@kirjs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ctrTitle"/>
          </p:nvPr>
        </p:nvSpPr>
        <p:spPr>
          <a:xfrm>
            <a:off x="270858" y="3090900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{</a:t>
            </a:r>
            <a:b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style: {</a:t>
            </a:r>
            <a:b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3500">
                <a:solidFill>
                  <a:srgbClr val="3C4C7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color: red</a:t>
            </a:r>
            <a:b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}, 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'@kirjs'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372975" y="341650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/>
          <p:nvPr>
            <p:ph type="ctrTitle"/>
          </p:nvPr>
        </p:nvSpPr>
        <p:spPr>
          <a:xfrm>
            <a:off x="230033" y="429000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0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h(</a:t>
            </a:r>
            <a:r>
              <a:rPr lang="en" sz="30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div</a:t>
            </a:r>
            <a:r>
              <a:rPr lang="en" sz="30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</a:p>
          <a:p>
            <a:pPr indent="41910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0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h('h1', </a:t>
            </a:r>
            <a:r>
              <a:rPr lang="en" sz="30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'@kirjs'</a:t>
            </a:r>
            <a:r>
              <a:rPr lang="en" sz="30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41910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0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74900" y="3383900"/>
            <a:ext cx="6427199" cy="186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&lt;div&gt;</a:t>
            </a:r>
          </a:p>
          <a:p>
            <a:pPr lvl="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&lt;h1&gt;</a:t>
            </a:r>
            <a:r>
              <a:rPr lang="en" sz="35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Hello VueNYC</a:t>
            </a: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&lt;/h1&gt;</a:t>
            </a:r>
          </a:p>
          <a:p>
            <a:pPr lvl="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&lt;/div&gt;</a:t>
            </a:r>
          </a:p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500">
              <a:solidFill>
                <a:srgbClr val="1C02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0" name="Shape 130"/>
          <p:cNvSpPr txBox="1"/>
          <p:nvPr/>
        </p:nvSpPr>
        <p:spPr>
          <a:xfrm>
            <a:off x="352550" y="0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415325" y="2357250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HTML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ctrTitle"/>
          </p:nvPr>
        </p:nvSpPr>
        <p:spPr>
          <a:xfrm>
            <a:off x="311700" y="744575"/>
            <a:ext cx="8832300" cy="4266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-69850" lvl="0" marL="38100" marR="3810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var h </a:t>
            </a:r>
            <a:r>
              <a:rPr lang="en" sz="1200">
                <a:solidFill>
                  <a:srgbClr val="68768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require(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'hyperscript'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'div#page'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'div#header'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'h1.classy'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{ style: {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'background-color'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'#22f'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 })),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'div#menu'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{ style: {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'background-color'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'#2f2'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 },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'ul'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'li'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'one'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'li'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'two'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'li'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'three'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))),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'h2'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'content title'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 { style: {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'background-color'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'#f22'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 }),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'p'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"so it's just like a templating engine,</a:t>
            </a:r>
            <a:r>
              <a:rPr lang="en" sz="1200">
                <a:solidFill>
                  <a:srgbClr val="26B31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"but easy to use inline with javascript</a:t>
            </a:r>
            <a:r>
              <a:rPr lang="en" sz="1200">
                <a:solidFill>
                  <a:srgbClr val="26B31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h(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'p'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"the intention is for this to be used to create</a:t>
            </a:r>
            <a:r>
              <a:rPr lang="en" sz="1200">
                <a:solidFill>
                  <a:srgbClr val="26B31A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b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" sz="12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"reusable, interactive html widgets. "</a:t>
            </a:r>
            <a:r>
              <a:rPr lang="en" sz="12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2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311700" y="3445175"/>
            <a:ext cx="8367900" cy="17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500">
              <a:solidFill>
                <a:srgbClr val="1C02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8" name="Shape 138"/>
          <p:cNvSpPr txBox="1"/>
          <p:nvPr/>
        </p:nvSpPr>
        <p:spPr>
          <a:xfrm>
            <a:off x="463000" y="74900"/>
            <a:ext cx="7775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6000"/>
          </a:p>
        </p:txBody>
      </p:sp>
      <p:sp>
        <p:nvSpPr>
          <p:cNvPr id="139" name="Shape 139"/>
          <p:cNvSpPr txBox="1"/>
          <p:nvPr/>
        </p:nvSpPr>
        <p:spPr>
          <a:xfrm>
            <a:off x="311700" y="-8852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ctrTitle"/>
          </p:nvPr>
        </p:nvSpPr>
        <p:spPr>
          <a:xfrm>
            <a:off x="311699" y="744575"/>
            <a:ext cx="88323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'h1'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'Hello VueNYC'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).outerHTML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3500"/>
          </a:p>
        </p:txBody>
      </p:sp>
      <p:sp>
        <p:nvSpPr>
          <p:cNvPr id="145" name="Shape 145"/>
          <p:cNvSpPr txBox="1"/>
          <p:nvPr/>
        </p:nvSpPr>
        <p:spPr>
          <a:xfrm>
            <a:off x="311700" y="3445175"/>
            <a:ext cx="8367900" cy="17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&lt;h1&gt;</a:t>
            </a:r>
            <a:r>
              <a:rPr lang="en" sz="35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Hello VueNYC</a:t>
            </a: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&lt;/h1&gt;</a:t>
            </a:r>
            <a:br>
              <a:rPr lang="en" sz="35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</a:p>
          <a:p>
            <a:pPr indent="0" lvl="0" marL="29210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35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500">
              <a:solidFill>
                <a:srgbClr val="1C02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6" name="Shape 146"/>
          <p:cNvSpPr txBox="1"/>
          <p:nvPr/>
        </p:nvSpPr>
        <p:spPr>
          <a:xfrm>
            <a:off x="463000" y="74900"/>
            <a:ext cx="7775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/>
              <a:t>How to get HTML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x="372975" y="932800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ctrTitle"/>
          </p:nvPr>
        </p:nvSpPr>
        <p:spPr>
          <a:xfrm>
            <a:off x="270858" y="218802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'vue-component'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{}, h('h1', '@kirjs')})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463000" y="74900"/>
            <a:ext cx="77754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6000"/>
              <a:t>Using with vue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393400" y="218802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/>
        </p:nvSpPr>
        <p:spPr>
          <a:xfrm>
            <a:off x="-40875" y="-40850"/>
            <a:ext cx="90486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8000"/>
              <a:t>https://github.com/</a:t>
            </a:r>
            <a:r>
              <a:rPr lang="en" sz="8000">
                <a:solidFill>
                  <a:srgbClr val="FF0000"/>
                </a:solidFill>
              </a:rPr>
              <a:t>hyperhype</a:t>
            </a:r>
            <a:r>
              <a:rPr lang="en" sz="8000"/>
              <a:t>/</a:t>
            </a:r>
            <a:r>
              <a:rPr lang="en" sz="8000">
                <a:solidFill>
                  <a:srgbClr val="38761D"/>
                </a:solidFill>
              </a:rPr>
              <a:t>hyperscript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39350" y="0"/>
            <a:ext cx="8520600" cy="5011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>
                <a:solidFill>
                  <a:srgbClr val="24292E"/>
                </a:solidFill>
              </a:rPr>
              <a:t>Create </a:t>
            </a:r>
            <a:r>
              <a:rPr lang="en" sz="4000">
                <a:solidFill>
                  <a:srgbClr val="24292E"/>
                </a:solidFill>
                <a:highlight>
                  <a:srgbClr val="FFFF00"/>
                </a:highlight>
              </a:rPr>
              <a:t>HyperText</a:t>
            </a:r>
            <a:r>
              <a:rPr lang="en" sz="4000">
                <a:solidFill>
                  <a:srgbClr val="24292E"/>
                </a:solidFill>
              </a:rPr>
              <a:t> 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>
                <a:solidFill>
                  <a:srgbClr val="24292E"/>
                </a:solidFill>
              </a:rPr>
              <a:t>with </a:t>
            </a:r>
            <a:r>
              <a:rPr lang="en" sz="4000">
                <a:solidFill>
                  <a:srgbClr val="24292E"/>
                </a:solidFill>
                <a:highlight>
                  <a:srgbClr val="FFFF00"/>
                </a:highlight>
              </a:rPr>
              <a:t>Java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>
                <a:solidFill>
                  <a:srgbClr val="24292E"/>
                </a:solidFill>
                <a:highlight>
                  <a:srgbClr val="FFFF00"/>
                </a:highlight>
              </a:rPr>
              <a:t>Script</a:t>
            </a:r>
            <a:r>
              <a:rPr lang="en" sz="4000">
                <a:solidFill>
                  <a:srgbClr val="24292E"/>
                </a:solidFill>
              </a:rPr>
              <a:t>,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>
                <a:solidFill>
                  <a:srgbClr val="24292E"/>
                </a:solidFill>
              </a:rPr>
              <a:t> on client </a:t>
            </a:r>
          </a:p>
          <a:p>
            <a:pPr lv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000">
                <a:solidFill>
                  <a:srgbClr val="24292E"/>
                </a:solidFill>
              </a:rPr>
              <a:t>or server.</a:t>
            </a:r>
          </a:p>
        </p:txBody>
      </p:sp>
      <p:sp>
        <p:nvSpPr>
          <p:cNvPr id="62" name="Shape 62"/>
          <p:cNvSpPr txBox="1"/>
          <p:nvPr/>
        </p:nvSpPr>
        <p:spPr>
          <a:xfrm>
            <a:off x="4949875" y="2743875"/>
            <a:ext cx="3921900" cy="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000"/>
              <a:t> </a:t>
            </a:r>
            <a:r>
              <a:rPr lang="en" sz="10000">
                <a:solidFill>
                  <a:srgbClr val="FFFFFF"/>
                </a:solidFill>
              </a:rPr>
              <a:t>@kirjs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9849" y="1327674"/>
            <a:ext cx="6774149" cy="381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500"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var h </a:t>
            </a:r>
            <a:r>
              <a:rPr lang="en" sz="3500">
                <a:solidFill>
                  <a:srgbClr val="68768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require(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'hyperscript'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 ()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3500"/>
          </a:p>
        </p:txBody>
      </p:sp>
      <p:sp>
        <p:nvSpPr>
          <p:cNvPr id="69" name="Shape 69"/>
          <p:cNvSpPr txBox="1"/>
          <p:nvPr/>
        </p:nvSpPr>
        <p:spPr>
          <a:xfrm>
            <a:off x="311700" y="2171975"/>
            <a:ext cx="8367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&lt;div&gt;&lt;/div&gt;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374450" y="24512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415325" y="279717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HTML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-69850" lvl="0" marL="38100" marR="38100" rtl="0" algn="l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31428"/>
              <a:buFont typeface="Arial"/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 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'h1'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4000"/>
          </a:p>
        </p:txBody>
      </p:sp>
      <p:sp>
        <p:nvSpPr>
          <p:cNvPr id="77" name="Shape 77"/>
          <p:cNvSpPr txBox="1"/>
          <p:nvPr/>
        </p:nvSpPr>
        <p:spPr>
          <a:xfrm>
            <a:off x="311700" y="2171975"/>
            <a:ext cx="8367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&lt;h1&gt;&lt;/h1&gt;</a:t>
            </a:r>
          </a:p>
        </p:txBody>
      </p:sp>
      <p:sp>
        <p:nvSpPr>
          <p:cNvPr id="78" name="Shape 78"/>
          <p:cNvSpPr txBox="1"/>
          <p:nvPr/>
        </p:nvSpPr>
        <p:spPr>
          <a:xfrm>
            <a:off x="381275" y="776200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415325" y="279717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HTML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 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'h1'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'Hello VueNYC'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3500"/>
          </a:p>
        </p:txBody>
      </p:sp>
      <p:sp>
        <p:nvSpPr>
          <p:cNvPr id="85" name="Shape 85"/>
          <p:cNvSpPr txBox="1"/>
          <p:nvPr/>
        </p:nvSpPr>
        <p:spPr>
          <a:xfrm>
            <a:off x="311700" y="3751550"/>
            <a:ext cx="8367900" cy="142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&lt;h1&gt;</a:t>
            </a:r>
            <a:r>
              <a:rPr lang="en" sz="35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Hello VueNYC</a:t>
            </a: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&lt;/h1&gt;</a:t>
            </a:r>
            <a:br>
              <a:rPr lang="en" sz="35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</a:p>
          <a:p>
            <a:pPr indent="0" lvl="0" marL="29210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3500">
              <a:solidFill>
                <a:schemeClr val="dk1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500">
              <a:solidFill>
                <a:srgbClr val="1C02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" name="Shape 86"/>
          <p:cNvSpPr txBox="1"/>
          <p:nvPr/>
        </p:nvSpPr>
        <p:spPr>
          <a:xfrm>
            <a:off x="381275" y="776200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  <p:sp>
        <p:nvSpPr>
          <p:cNvPr id="87" name="Shape 87"/>
          <p:cNvSpPr txBox="1"/>
          <p:nvPr/>
        </p:nvSpPr>
        <p:spPr>
          <a:xfrm>
            <a:off x="428950" y="256567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HTML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ctrTitle"/>
          </p:nvPr>
        </p:nvSpPr>
        <p:spPr>
          <a:xfrm>
            <a:off x="311700" y="744575"/>
            <a:ext cx="8520600" cy="1325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 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'h1'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'Hello VueNYC'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93" name="Shape 93"/>
          <p:cNvSpPr txBox="1"/>
          <p:nvPr/>
        </p:nvSpPr>
        <p:spPr>
          <a:xfrm>
            <a:off x="311700" y="3036625"/>
            <a:ext cx="8367900" cy="136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&lt;h1&gt;</a:t>
            </a:r>
            <a:r>
              <a:rPr lang="en" sz="35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Hello VueNYC</a:t>
            </a:r>
            <a:r>
              <a:rPr lang="en" sz="35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&lt;/h1&gt;</a:t>
            </a:r>
          </a:p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500">
              <a:solidFill>
                <a:srgbClr val="1C02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381275" y="776200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428950" y="256567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HTML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 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'h1.vue#id'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'Hello VueNYC'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3500"/>
          </a:p>
        </p:txBody>
      </p:sp>
      <p:sp>
        <p:nvSpPr>
          <p:cNvPr id="101" name="Shape 101"/>
          <p:cNvSpPr txBox="1"/>
          <p:nvPr/>
        </p:nvSpPr>
        <p:spPr>
          <a:xfrm>
            <a:off x="311700" y="2526000"/>
            <a:ext cx="8367900" cy="26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1C02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&lt;h1 </a:t>
            </a:r>
            <a:r>
              <a:rPr i="1"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30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"vue"</a:t>
            </a: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i="1"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" sz="30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"id"</a:t>
            </a: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" sz="3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	Hello VueNYC</a:t>
            </a:r>
            <a:br>
              <a:rPr lang="en" sz="3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&lt;/h1&gt;</a:t>
            </a:r>
          </a:p>
          <a:p>
            <a:pPr indent="0" lvl="0" marL="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1C02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1C02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374475" y="92597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374475" y="2097000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HTML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ctrTitle"/>
          </p:nvPr>
        </p:nvSpPr>
        <p:spPr>
          <a:xfrm>
            <a:off x="311708" y="125522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3302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{</a:t>
            </a:r>
          </a:p>
          <a:p>
            <a:pPr indent="127000" lvl="0" marL="7874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href: 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</a:t>
            </a:r>
            <a:r>
              <a:rPr lang="en" sz="3500" u="sng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  <a:hlinkClick r:id="rId3"/>
              </a:rPr>
              <a:t>http://</a:t>
            </a:r>
            <a:r>
              <a:rPr lang="en" sz="3500" u="sng">
                <a:solidFill>
                  <a:srgbClr val="43434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kirjs.com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</a:t>
            </a:r>
          </a:p>
          <a:p>
            <a:pPr indent="0" lvl="0" marL="3302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}, 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'@kirjs'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109" name="Shape 109"/>
          <p:cNvSpPr txBox="1"/>
          <p:nvPr/>
        </p:nvSpPr>
        <p:spPr>
          <a:xfrm>
            <a:off x="311700" y="3969425"/>
            <a:ext cx="8367900" cy="12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3810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&lt;a </a:t>
            </a:r>
            <a:r>
              <a:rPr i="1"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href</a:t>
            </a: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" sz="30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"http://kirjs.com"</a:t>
            </a: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" sz="3000">
                <a:solidFill>
                  <a:schemeClr val="dk1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@kirjs</a:t>
            </a:r>
            <a:r>
              <a:rPr lang="en" sz="3000">
                <a:solidFill>
                  <a:srgbClr val="1C02FF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&lt;/a&gt;</a:t>
            </a:r>
          </a:p>
          <a:p>
            <a:pPr indent="0" lvl="0" marL="0" marR="3810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1C02FF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0" name="Shape 110"/>
          <p:cNvSpPr txBox="1"/>
          <p:nvPr/>
        </p:nvSpPr>
        <p:spPr>
          <a:xfrm>
            <a:off x="311700" y="16462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  <p:sp>
        <p:nvSpPr>
          <p:cNvPr id="111" name="Shape 111"/>
          <p:cNvSpPr txBox="1"/>
          <p:nvPr/>
        </p:nvSpPr>
        <p:spPr>
          <a:xfrm>
            <a:off x="394900" y="3336175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HTML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ctrTitle"/>
          </p:nvPr>
        </p:nvSpPr>
        <p:spPr>
          <a:xfrm>
            <a:off x="311708" y="30050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indent="0" lvl="0" marL="38100" marR="38100" rtl="0" algn="l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, {</a:t>
            </a:r>
            <a:b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onclick:()</a:t>
            </a:r>
            <a:r>
              <a:rPr lang="en" sz="3500">
                <a:solidFill>
                  <a:srgbClr val="687687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=&gt;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  <a:b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3500">
                <a:solidFill>
                  <a:srgbClr val="3C4C72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alert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'Free kittens!!!'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  <a:b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b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}, </a:t>
            </a:r>
            <a:r>
              <a:rPr lang="en" sz="3500">
                <a:solidFill>
                  <a:srgbClr val="D80800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'@kirjs'</a:t>
            </a:r>
            <a:r>
              <a:rPr lang="en" sz="3500"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)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372975" y="341650"/>
            <a:ext cx="1443600" cy="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highlight>
                  <a:srgbClr val="FFFF00"/>
                </a:highlight>
                <a:latin typeface="Consolas"/>
                <a:ea typeface="Consolas"/>
                <a:cs typeface="Consolas"/>
                <a:sym typeface="Consolas"/>
              </a:rPr>
              <a:t>Javascript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